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sldIdLst>
    <p:sldId id="256" r:id="rId5"/>
    <p:sldId id="359" r:id="rId6"/>
    <p:sldId id="278" r:id="rId7"/>
    <p:sldId id="280" r:id="rId8"/>
    <p:sldId id="282" r:id="rId9"/>
    <p:sldId id="279" r:id="rId10"/>
    <p:sldId id="336" r:id="rId11"/>
    <p:sldId id="356" r:id="rId12"/>
    <p:sldId id="350" r:id="rId13"/>
    <p:sldId id="262" r:id="rId14"/>
    <p:sldId id="321" r:id="rId15"/>
    <p:sldId id="334" r:id="rId16"/>
    <p:sldId id="358" r:id="rId17"/>
    <p:sldId id="361" r:id="rId18"/>
    <p:sldId id="322" r:id="rId19"/>
    <p:sldId id="285" r:id="rId20"/>
    <p:sldId id="323" r:id="rId21"/>
    <p:sldId id="288" r:id="rId22"/>
    <p:sldId id="340" r:id="rId23"/>
    <p:sldId id="297" r:id="rId24"/>
    <p:sldId id="296" r:id="rId25"/>
    <p:sldId id="265" r:id="rId26"/>
    <p:sldId id="266" r:id="rId27"/>
    <p:sldId id="267" r:id="rId28"/>
    <p:sldId id="364" r:id="rId29"/>
    <p:sldId id="269" r:id="rId30"/>
    <p:sldId id="270" r:id="rId31"/>
    <p:sldId id="271" r:id="rId32"/>
    <p:sldId id="272" r:id="rId33"/>
    <p:sldId id="303" r:id="rId34"/>
    <p:sldId id="365" r:id="rId35"/>
    <p:sldId id="366" r:id="rId36"/>
    <p:sldId id="353" r:id="rId37"/>
    <p:sldId id="355" r:id="rId38"/>
    <p:sldId id="354" r:id="rId39"/>
    <p:sldId id="351" r:id="rId40"/>
    <p:sldId id="352" r:id="rId41"/>
    <p:sldId id="367" r:id="rId42"/>
    <p:sldId id="368" r:id="rId43"/>
    <p:sldId id="346" r:id="rId44"/>
    <p:sldId id="348" r:id="rId45"/>
    <p:sldId id="357" r:id="rId46"/>
    <p:sldId id="371" r:id="rId47"/>
    <p:sldId id="370" r:id="rId48"/>
    <p:sldId id="343" r:id="rId49"/>
    <p:sldId id="369" r:id="rId50"/>
    <p:sldId id="372" r:id="rId51"/>
    <p:sldId id="373" r:id="rId52"/>
    <p:sldId id="344" r:id="rId53"/>
    <p:sldId id="349" r:id="rId54"/>
    <p:sldId id="363" r:id="rId55"/>
    <p:sldId id="375" r:id="rId56"/>
    <p:sldId id="374" r:id="rId57"/>
    <p:sldId id="319" r:id="rId58"/>
    <p:sldId id="311" r:id="rId59"/>
    <p:sldId id="360" r:id="rId60"/>
    <p:sldId id="325" r:id="rId61"/>
    <p:sldId id="347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28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1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82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67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5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79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0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72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6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55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032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02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862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365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2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40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6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92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941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207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646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7CA96-EA67-4F22-9D1C-70CC808D25B5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42E0C-6104-4BEC-8B19-95F53FB97B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91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C9F4-C85B-4F1E-B764-BCBB1D0C0B28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FDE21-8078-4BBF-964D-AE4F5AD715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274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4EF63-D8F1-443E-8F28-871E0C599EA4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77762-5195-4807-9A67-26FAC9D5D86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44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E839-76B8-435B-B716-452BC3142226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98C0E-4EF9-44FE-90B7-1BB276ECEFC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46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A126-75DE-4DC3-9B7E-3BBDF1EB820B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F47E5-EF95-43BD-8D0B-7D18259D739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27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D8B73-760C-4B5C-AEA2-FCFA64CE20C1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50F2D-62A7-4624-B34D-C0B0397F1A5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2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8922-F35A-4800-8A4D-398D0256D610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DC8D4-60C3-4E64-9D1E-5EE32EFAFFB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43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52EF2-7985-415C-80B3-A9B735B577E5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BBE10-877D-4D35-AC15-ADE15EB398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15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3BE4D-AB7D-40DB-ADA3-65095782536B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2BB50-8C6B-4A54-9BDB-88FB3AACF04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27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B366A-5D4A-45C4-BAB9-281AFF9BF32F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A2445-5225-4CBC-91F4-ABE2789F606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92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DA4D2-29F2-4648-9127-1AEC64002844}" type="datetime1">
              <a:rPr lang="ru-RU"/>
              <a:pPr>
                <a:defRPr/>
              </a:pPr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DE56C-3209-4B50-8DD9-FA40E278A52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12.07.2013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99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2FBC-09A8-428E-97AA-070346D6C133}" type="datetimeFigureOut">
              <a:rPr lang="ru-RU" smtClean="0"/>
              <a:pPr/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BCF0B-386F-46CB-B7A2-A5B8336E3A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7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A2991-8768-4997-816A-BACA5DC9E5C9}" type="datetime1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AB415E-0E9C-4337-9D55-519066F082A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6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7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mail.belarustourism.by/Session/1035206-ROL8uq5Pb34IyY7oh6Ce/MIME/INBOX/2513-03-B/2014%20Championship_Board_6000x3000_final_pri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mail.belarustourism.by/Session/1035206-ROL8uq5Pb34IyY7oh6Ce/MIME/INBOX/2513-03-B/2014%20Championship_Board_6000x3000_final_prin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8945" t="19970" r="18945" b="21435"/>
          <a:stretch>
            <a:fillRect/>
          </a:stretch>
        </p:blipFill>
        <p:spPr bwMode="auto">
          <a:xfrm>
            <a:off x="0" y="0"/>
            <a:ext cx="9144000" cy="690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3372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614003" cy="517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14597" r="7789" b="61761"/>
          <a:stretch/>
        </p:blipFill>
        <p:spPr bwMode="auto">
          <a:xfrm>
            <a:off x="251520" y="188640"/>
            <a:ext cx="8570794" cy="1351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316923" cy="5544616"/>
          </a:xfrm>
        </p:spPr>
      </p:pic>
    </p:spTree>
    <p:extLst>
      <p:ext uri="{BB962C8B-B14F-4D97-AF65-F5344CB8AC3E}">
        <p14:creationId xmlns:p14="http://schemas.microsoft.com/office/powerpoint/2010/main" val="166661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 r="9937" b="20925"/>
          <a:stretch/>
        </p:blipFill>
        <p:spPr bwMode="auto">
          <a:xfrm>
            <a:off x="142844" y="785794"/>
            <a:ext cx="8757192" cy="5168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40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700" r="14086" b="5642"/>
          <a:stretch/>
        </p:blipFill>
        <p:spPr bwMode="auto">
          <a:xfrm>
            <a:off x="1947" y="-1"/>
            <a:ext cx="9142053" cy="68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3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24374" cy="5616624"/>
          </a:xfrm>
        </p:spPr>
      </p:pic>
    </p:spTree>
    <p:extLst>
      <p:ext uri="{BB962C8B-B14F-4D97-AF65-F5344CB8AC3E}">
        <p14:creationId xmlns:p14="http://schemas.microsoft.com/office/powerpoint/2010/main" val="37855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67630" cy="4680520"/>
          </a:xfrm>
        </p:spPr>
      </p:pic>
    </p:spTree>
    <p:extLst>
      <p:ext uri="{BB962C8B-B14F-4D97-AF65-F5344CB8AC3E}">
        <p14:creationId xmlns:p14="http://schemas.microsoft.com/office/powerpoint/2010/main" val="9026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/>
          <a:stretch/>
        </p:blipFill>
        <p:spPr>
          <a:xfrm>
            <a:off x="0" y="818866"/>
            <a:ext cx="9144000" cy="53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30781" y="332656"/>
            <a:ext cx="3541129" cy="62182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2800" dirty="0" smtClean="0">
                <a:effectLst/>
                <a:latin typeface="Constantia" pitchFamily="18" charset="0"/>
              </a:rPr>
              <a:t>Team bus</a:t>
            </a:r>
          </a:p>
        </p:txBody>
      </p:sp>
    </p:spTree>
    <p:extLst>
      <p:ext uri="{BB962C8B-B14F-4D97-AF65-F5344CB8AC3E}">
        <p14:creationId xmlns:p14="http://schemas.microsoft.com/office/powerpoint/2010/main" val="2674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88718" cy="5688632"/>
          </a:xfrm>
        </p:spPr>
      </p:pic>
    </p:spTree>
    <p:extLst>
      <p:ext uri="{BB962C8B-B14F-4D97-AF65-F5344CB8AC3E}">
        <p14:creationId xmlns:p14="http://schemas.microsoft.com/office/powerpoint/2010/main" val="41415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5"/>
          <a:stretch/>
        </p:blipFill>
        <p:spPr>
          <a:xfrm>
            <a:off x="1229722" y="332656"/>
            <a:ext cx="6709492" cy="232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0"/>
          <a:stretch/>
        </p:blipFill>
        <p:spPr>
          <a:xfrm>
            <a:off x="1294744" y="3969247"/>
            <a:ext cx="6659547" cy="260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564" y="2852936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effectLst/>
                <a:latin typeface="Constantia" pitchFamily="18" charset="0"/>
              </a:rPr>
              <a:t>Free public transport in Minsk for the official participants and guests of the Championship</a:t>
            </a:r>
            <a:endParaRPr lang="ru-RU" sz="2800" dirty="0" smtClean="0">
              <a:effectLst/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2180" r="13806" b="5642"/>
          <a:stretch/>
        </p:blipFill>
        <p:spPr bwMode="auto">
          <a:xfrm>
            <a:off x="0" y="0"/>
            <a:ext cx="92032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l="18750" t="20009" r="18731" b="21631"/>
          <a:stretch>
            <a:fillRect/>
          </a:stretch>
        </p:blipFill>
        <p:spPr bwMode="auto">
          <a:xfrm>
            <a:off x="-1" y="-1"/>
            <a:ext cx="918336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03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8"/>
          <a:stretch/>
        </p:blipFill>
        <p:spPr>
          <a:xfrm>
            <a:off x="379673" y="1700808"/>
            <a:ext cx="8424935" cy="445017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smtClean="0">
                <a:effectLst/>
                <a:latin typeface="Cambria" pitchFamily="18" charset="0"/>
              </a:rPr>
              <a:t>Fan Village complex</a:t>
            </a:r>
            <a:endParaRPr lang="ru-RU" sz="3200" dirty="0" smtClean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35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7" y="1268760"/>
            <a:ext cx="8208911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>
                <a:effectLst/>
                <a:latin typeface="Cambria" pitchFamily="18" charset="0"/>
              </a:rPr>
              <a:t>Fan Village complex</a:t>
            </a:r>
            <a:endParaRPr lang="ru-RU" sz="3200" dirty="0">
              <a:effectLst/>
              <a:latin typeface="Cambria" pitchFamily="18" charset="0"/>
            </a:endParaRPr>
          </a:p>
          <a:p>
            <a:pPr marL="0" indent="0" algn="l">
              <a:buNone/>
            </a:pPr>
            <a:endParaRPr lang="ru-RU" sz="3200" dirty="0" smtClean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6201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651190" cy="3944739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smtClean="0">
                <a:effectLst/>
                <a:latin typeface="Cambria" pitchFamily="18" charset="0"/>
              </a:rPr>
              <a:t>Victoria Hotel</a:t>
            </a:r>
            <a:endParaRPr lang="ru-RU" sz="3200" dirty="0" smtClean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183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720450" cy="3904912"/>
          </a:xfr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smtClean="0">
                <a:effectLst/>
                <a:latin typeface="Cambria" pitchFamily="18" charset="0"/>
              </a:rPr>
              <a:t>Victoria-</a:t>
            </a:r>
            <a:r>
              <a:rPr lang="en-US" sz="3200" dirty="0" err="1" smtClean="0">
                <a:effectLst/>
                <a:latin typeface="Cambria" pitchFamily="18" charset="0"/>
              </a:rPr>
              <a:t>Olymp</a:t>
            </a:r>
            <a:r>
              <a:rPr lang="en-US" sz="3200" dirty="0" smtClean="0">
                <a:effectLst/>
                <a:latin typeface="Cambria" pitchFamily="18" charset="0"/>
              </a:rPr>
              <a:t> Hotel</a:t>
            </a:r>
            <a:endParaRPr lang="ru-RU" sz="3200" dirty="0" smtClean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9825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1" y="1464834"/>
            <a:ext cx="7416824" cy="511544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smtClean="0">
                <a:effectLst/>
                <a:latin typeface="Cambria" pitchFamily="18" charset="0"/>
              </a:rPr>
              <a:t>Minsk Hotel</a:t>
            </a:r>
          </a:p>
        </p:txBody>
      </p:sp>
    </p:spTree>
    <p:extLst>
      <p:ext uri="{BB962C8B-B14F-4D97-AF65-F5344CB8AC3E}">
        <p14:creationId xmlns:p14="http://schemas.microsoft.com/office/powerpoint/2010/main" val="5384422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smtClean="0">
                <a:effectLst/>
                <a:latin typeface="Cambria" pitchFamily="18" charset="0"/>
              </a:rPr>
              <a:t>Robinson Club Hotel</a:t>
            </a:r>
            <a:endParaRPr lang="ru-RU" sz="3200" dirty="0" smtClean="0">
              <a:effectLst/>
              <a:latin typeface="Cambria" pitchFamily="18" charset="0"/>
            </a:endParaRPr>
          </a:p>
        </p:txBody>
      </p:sp>
      <p:pic>
        <p:nvPicPr>
          <p:cNvPr id="3074" name="Picture 2" descr="C:\Users\matiushe4ka\Desktop\робинсон клаб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3761"/>
          <a:stretch/>
        </p:blipFill>
        <p:spPr bwMode="auto">
          <a:xfrm>
            <a:off x="0" y="2132856"/>
            <a:ext cx="9144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488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err="1" smtClean="0">
                <a:effectLst/>
                <a:latin typeface="Cambria" pitchFamily="18" charset="0"/>
              </a:rPr>
              <a:t>Garni</a:t>
            </a:r>
            <a:r>
              <a:rPr lang="en-US" sz="3200" dirty="0" smtClean="0">
                <a:effectLst/>
                <a:latin typeface="Cambria" pitchFamily="18" charset="0"/>
              </a:rPr>
              <a:t> Hotel</a:t>
            </a:r>
            <a:endParaRPr lang="ru-RU" sz="3200" dirty="0" smtClean="0">
              <a:effectLst/>
              <a:latin typeface="Cambria" pitchFamily="18" charset="0"/>
            </a:endParaRPr>
          </a:p>
        </p:txBody>
      </p:sp>
      <p:pic>
        <p:nvPicPr>
          <p:cNvPr id="4098" name="Picture 2" descr="C:\Users\matiushe4ka\Desktop\гарн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257457" y="1340768"/>
            <a:ext cx="8572500" cy="50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262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57236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39910" r="3031" b="22119"/>
          <a:stretch/>
        </p:blipFill>
        <p:spPr bwMode="auto">
          <a:xfrm>
            <a:off x="1" y="4268606"/>
            <a:ext cx="9143999" cy="212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2" t="23187" r="5104" b="40276"/>
          <a:stretch/>
        </p:blipFill>
        <p:spPr bwMode="auto">
          <a:xfrm>
            <a:off x="5652120" y="1037230"/>
            <a:ext cx="2836787" cy="2088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2320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smtClean="0">
                <a:effectLst/>
                <a:latin typeface="Cambria" pitchFamily="18" charset="0"/>
              </a:rPr>
              <a:t>Europe Hotel</a:t>
            </a:r>
            <a:endParaRPr lang="ru-RU" sz="3200" dirty="0" smtClean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296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7665"/>
          <a:stretch/>
        </p:blipFill>
        <p:spPr>
          <a:xfrm>
            <a:off x="354246" y="1330914"/>
            <a:ext cx="8559514" cy="552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err="1" smtClean="0">
                <a:effectLst/>
                <a:latin typeface="Cambria" pitchFamily="18" charset="0"/>
              </a:rPr>
              <a:t>Crowne</a:t>
            </a:r>
            <a:r>
              <a:rPr lang="en-US" sz="3200" dirty="0" smtClean="0">
                <a:effectLst/>
                <a:latin typeface="Cambria" pitchFamily="18" charset="0"/>
              </a:rPr>
              <a:t> Plaza Hotel</a:t>
            </a:r>
            <a:endParaRPr lang="ru-RU" sz="3200" dirty="0" smtClean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788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7"/>
            <a:ext cx="8476243" cy="5400600"/>
          </a:xfrm>
        </p:spPr>
      </p:pic>
    </p:spTree>
    <p:extLst>
      <p:ext uri="{BB962C8B-B14F-4D97-AF65-F5344CB8AC3E}">
        <p14:creationId xmlns:p14="http://schemas.microsoft.com/office/powerpoint/2010/main" val="20580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1582" r="3592" b="21642"/>
          <a:stretch/>
        </p:blipFill>
        <p:spPr bwMode="auto">
          <a:xfrm>
            <a:off x="0" y="4490327"/>
            <a:ext cx="9204431" cy="2101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9"/>
          <a:stretch/>
        </p:blipFill>
        <p:spPr>
          <a:xfrm>
            <a:off x="4788024" y="1304701"/>
            <a:ext cx="3316406" cy="310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/>
          <a:stretch/>
        </p:blipFill>
        <p:spPr>
          <a:xfrm>
            <a:off x="899592" y="1304701"/>
            <a:ext cx="3562516" cy="312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2" t="23187" r="5104" b="40276"/>
          <a:stretch/>
        </p:blipFill>
        <p:spPr bwMode="auto">
          <a:xfrm>
            <a:off x="467544" y="0"/>
            <a:ext cx="1854985" cy="1365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2" t="23187" r="5104" b="40276"/>
          <a:stretch/>
        </p:blipFill>
        <p:spPr bwMode="auto">
          <a:xfrm>
            <a:off x="3674722" y="-25008"/>
            <a:ext cx="1854985" cy="1365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2" t="23187" r="5104" b="40276"/>
          <a:stretch/>
        </p:blipFill>
        <p:spPr bwMode="auto">
          <a:xfrm>
            <a:off x="6804248" y="0"/>
            <a:ext cx="1854985" cy="1365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750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38049" y="620688"/>
            <a:ext cx="8391908" cy="84414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None/>
            </a:pPr>
            <a:r>
              <a:rPr lang="en-US" sz="3200" dirty="0" smtClean="0">
                <a:effectLst/>
                <a:latin typeface="Cambria" pitchFamily="18" charset="0"/>
              </a:rPr>
              <a:t>Accommodation rates in Minsk</a:t>
            </a:r>
            <a:endParaRPr lang="ru-RU" sz="3200" dirty="0" smtClean="0">
              <a:effectLst/>
              <a:latin typeface="Cambria" pitchFamily="18" charset="0"/>
            </a:endParaRPr>
          </a:p>
          <a:p>
            <a:pPr marL="0" indent="0" algn="just">
              <a:buNone/>
            </a:pPr>
            <a:endParaRPr lang="ru-RU" sz="3200" dirty="0" smtClean="0">
              <a:effectLst/>
              <a:latin typeface="Cambria" pitchFamily="18" charset="0"/>
            </a:endParaRPr>
          </a:p>
          <a:p>
            <a:pPr marL="0" indent="0" algn="just">
              <a:buNone/>
            </a:pPr>
            <a:endParaRPr lang="ru-RU" sz="2800" dirty="0" smtClean="0">
              <a:effectLst/>
              <a:latin typeface="Cambria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effectLst/>
                <a:latin typeface="Cambria" pitchFamily="18" charset="0"/>
              </a:rPr>
              <a:t>≈ 7-8 € - </a:t>
            </a:r>
            <a:r>
              <a:rPr lang="en-US" sz="2800" dirty="0">
                <a:effectLst/>
                <a:latin typeface="Cambria" pitchFamily="18" charset="0"/>
              </a:rPr>
              <a:t>H</a:t>
            </a:r>
            <a:r>
              <a:rPr lang="en-US" sz="2800" dirty="0" smtClean="0">
                <a:effectLst/>
                <a:latin typeface="Cambria" pitchFamily="18" charset="0"/>
              </a:rPr>
              <a:t>ostel</a:t>
            </a:r>
            <a:endParaRPr lang="ru-RU" sz="2800" dirty="0" smtClean="0">
              <a:effectLst/>
              <a:latin typeface="Cambria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effectLst/>
                <a:latin typeface="Cambria" pitchFamily="18" charset="0"/>
              </a:rPr>
              <a:t>≈ 270 </a:t>
            </a:r>
            <a:r>
              <a:rPr lang="ru-RU" sz="2800" dirty="0">
                <a:effectLst/>
                <a:latin typeface="Cambria" pitchFamily="18" charset="0"/>
              </a:rPr>
              <a:t>€ - </a:t>
            </a:r>
            <a:r>
              <a:rPr lang="en-US" sz="2800" dirty="0">
                <a:effectLst/>
                <a:latin typeface="Cambria" pitchFamily="18" charset="0"/>
              </a:rPr>
              <a:t>Standard Single Room </a:t>
            </a:r>
            <a:r>
              <a:rPr lang="en-US" sz="2800" dirty="0" smtClean="0">
                <a:effectLst/>
                <a:latin typeface="Cambria" pitchFamily="18" charset="0"/>
              </a:rPr>
              <a:t>in 5 * </a:t>
            </a:r>
            <a:r>
              <a:rPr lang="en-US" sz="2800" dirty="0">
                <a:effectLst/>
                <a:latin typeface="Cambria" pitchFamily="18" charset="0"/>
              </a:rPr>
              <a:t>Hotel</a:t>
            </a:r>
            <a:endParaRPr lang="ru-RU" sz="2800" dirty="0" smtClean="0">
              <a:effectLst/>
              <a:latin typeface="Cambria" pitchFamily="18" charset="0"/>
            </a:endParaRPr>
          </a:p>
          <a:p>
            <a:pPr marL="0" indent="0" algn="just">
              <a:buNone/>
            </a:pPr>
            <a:endParaRPr lang="ru-RU" sz="2800" dirty="0" smtClean="0">
              <a:effectLst/>
              <a:latin typeface="Cambria" pitchFamily="18" charset="0"/>
            </a:endParaRPr>
          </a:p>
          <a:p>
            <a:pPr marL="0" indent="0" algn="just">
              <a:buNone/>
            </a:pPr>
            <a:endParaRPr lang="ru-RU" sz="2800" dirty="0">
              <a:effectLst/>
              <a:latin typeface="Cambria" pitchFamily="18" charset="0"/>
            </a:endParaRPr>
          </a:p>
          <a:p>
            <a:pPr marL="0" indent="0" algn="just">
              <a:buNone/>
            </a:pPr>
            <a:r>
              <a:rPr lang="en-US" sz="2800" dirty="0" smtClean="0">
                <a:effectLst/>
                <a:latin typeface="Cambria" pitchFamily="18" charset="0"/>
              </a:rPr>
              <a:t>The average price for a night in a hotel in Minsk</a:t>
            </a:r>
          </a:p>
          <a:p>
            <a:pPr marL="0" indent="0" algn="just">
              <a:buNone/>
            </a:pPr>
            <a:r>
              <a:rPr lang="ru-RU" sz="2800" dirty="0" smtClean="0">
                <a:effectLst/>
                <a:latin typeface="Cambria" pitchFamily="18" charset="0"/>
              </a:rPr>
              <a:t> </a:t>
            </a:r>
            <a:r>
              <a:rPr lang="ru-RU" sz="2800" dirty="0">
                <a:effectLst/>
                <a:latin typeface="Cambria" pitchFamily="18" charset="0"/>
              </a:rPr>
              <a:t>≈ </a:t>
            </a:r>
            <a:r>
              <a:rPr lang="ru-RU" sz="2800" dirty="0" smtClean="0">
                <a:effectLst/>
                <a:latin typeface="Cambria" pitchFamily="18" charset="0"/>
              </a:rPr>
              <a:t>55 </a:t>
            </a:r>
            <a:r>
              <a:rPr lang="ru-RU" sz="2800" dirty="0">
                <a:effectLst/>
                <a:latin typeface="Cambria" pitchFamily="18" charset="0"/>
              </a:rPr>
              <a:t>€ </a:t>
            </a:r>
          </a:p>
          <a:p>
            <a:pPr marL="0" indent="0" algn="l">
              <a:buNone/>
            </a:pPr>
            <a:endParaRPr lang="ru-RU" sz="3200" dirty="0" smtClean="0"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623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/>
          <p:cNvSpPr txBox="1">
            <a:spLocks/>
          </p:cNvSpPr>
          <p:nvPr/>
        </p:nvSpPr>
        <p:spPr>
          <a:xfrm>
            <a:off x="1214414" y="2071678"/>
            <a:ext cx="7315200" cy="307183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5357826"/>
            <a:ext cx="5078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About 2,000 farmsteads, located in picturesque places with their hospitable hosts will help you to restore emotional balance and reinforce health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9228" name="Picture 12" descr="http://belarustourism.by/i/photo/leisure/agro-eko-rus_1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357158" y="785794"/>
            <a:ext cx="2928958" cy="201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14.jpg"/>
          <p:cNvPicPr>
            <a:picLocks noChangeAspect="1"/>
          </p:cNvPicPr>
          <p:nvPr/>
        </p:nvPicPr>
        <p:blipFill>
          <a:blip r:embed="rId3" cstate="print"/>
          <a:srcRect r="6628"/>
          <a:stretch>
            <a:fillRect/>
          </a:stretch>
        </p:blipFill>
        <p:spPr>
          <a:xfrm>
            <a:off x="3428992" y="2857496"/>
            <a:ext cx="3500462" cy="210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0" name="Picture 14" descr="http://belarustourism.by/i/photo/leisure/agro-eko-rus_2.jpg"/>
          <p:cNvPicPr>
            <a:picLocks noChangeAspect="1" noChangeArrowheads="1"/>
          </p:cNvPicPr>
          <p:nvPr/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 bwMode="auto">
          <a:xfrm>
            <a:off x="6929454" y="2786058"/>
            <a:ext cx="200026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2" name="Picture 16" descr="http://maentak.grodnomk.by/full/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928934"/>
            <a:ext cx="3043193" cy="202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428596" y="5072074"/>
            <a:ext cx="8348603" cy="108644"/>
            <a:chOff x="2643188" y="1071563"/>
            <a:chExt cx="6357937" cy="71437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643188" y="1071563"/>
              <a:ext cx="6357937" cy="0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643188" y="1143000"/>
              <a:ext cx="6357937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Заголовок 8"/>
          <p:cNvSpPr txBox="1">
            <a:spLocks/>
          </p:cNvSpPr>
          <p:nvPr/>
        </p:nvSpPr>
        <p:spPr>
          <a:xfrm>
            <a:off x="3357554" y="1357298"/>
            <a:ext cx="557216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_tradnl" sz="4000" b="1" i="1" dirty="0">
                <a:latin typeface="Times New Roman" pitchFamily="18" charset="0"/>
                <a:ea typeface="+mj-ea"/>
                <a:cs typeface="Times New Roman" pitchFamily="18" charset="0"/>
              </a:rPr>
              <a:t>Country </a:t>
            </a:r>
            <a:r>
              <a:rPr lang="es-ES_tradnl" sz="4000" b="1" i="1" dirty="0" smtClean="0">
                <a:latin typeface="Times New Roman" pitchFamily="18" charset="0"/>
                <a:ea typeface="+mj-ea"/>
                <a:cs typeface="Times New Roman" pitchFamily="18" charset="0"/>
              </a:rPr>
              <a:t>of Hospitable Villages</a:t>
            </a:r>
            <a:endParaRPr kumimoji="0" lang="ru-RU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78" name="Picture 34" descr="logo_BELARUS_engli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>
            <a:fillRect/>
          </a:stretch>
        </p:blipFill>
        <p:spPr bwMode="auto">
          <a:xfrm>
            <a:off x="357158" y="5379251"/>
            <a:ext cx="2928958" cy="119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9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41" r="13997" b="6596"/>
          <a:stretch/>
        </p:blipFill>
        <p:spPr bwMode="auto">
          <a:xfrm>
            <a:off x="-107699" y="1"/>
            <a:ext cx="9250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5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121" r="14171" b="6596"/>
          <a:stretch/>
        </p:blipFill>
        <p:spPr bwMode="auto">
          <a:xfrm>
            <a:off x="-84870" y="0"/>
            <a:ext cx="92288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2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1701" r="14505" b="5642"/>
          <a:stretch/>
        </p:blipFill>
        <p:spPr bwMode="auto">
          <a:xfrm>
            <a:off x="-34047" y="0"/>
            <a:ext cx="9178047" cy="702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olya\Рабочий стол\Безымянный.JPG"/>
          <p:cNvPicPr>
            <a:picLocks noChangeAspect="1" noChangeArrowheads="1"/>
          </p:cNvPicPr>
          <p:nvPr/>
        </p:nvPicPr>
        <p:blipFill>
          <a:blip r:embed="rId2" cstate="print"/>
          <a:srcRect l="19049" t="20377" r="18841" b="21761"/>
          <a:stretch>
            <a:fillRect/>
          </a:stretch>
        </p:blipFill>
        <p:spPr bwMode="auto">
          <a:xfrm>
            <a:off x="0" y="0"/>
            <a:ext cx="920187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21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1701" r="13807" b="6359"/>
          <a:stretch/>
        </p:blipFill>
        <p:spPr bwMode="auto">
          <a:xfrm>
            <a:off x="-100941" y="0"/>
            <a:ext cx="92449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1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мульт_презентации\mir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2" y="2438335"/>
            <a:ext cx="4536504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мульт_презентации\ghgh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181535" cy="476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885" y="5949280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UNESCO Heritage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411214" y="5760528"/>
            <a:ext cx="8348603" cy="108644"/>
            <a:chOff x="2643188" y="1071563"/>
            <a:chExt cx="6357937" cy="71437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2643188" y="1071563"/>
              <a:ext cx="6357937" cy="0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2643188" y="1143000"/>
              <a:ext cx="6357937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4" descr="logo_BELARUS_engli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>
            <a:fillRect/>
          </a:stretch>
        </p:blipFill>
        <p:spPr bwMode="auto">
          <a:xfrm>
            <a:off x="573051" y="335943"/>
            <a:ext cx="370455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6000768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i="1" dirty="0">
                <a:latin typeface="Times New Roman" pitchFamily="18" charset="0"/>
                <a:cs typeface="Times New Roman" pitchFamily="18" charset="0"/>
              </a:rPr>
              <a:t>Silent </a:t>
            </a:r>
            <a:r>
              <a:rPr lang="es-ES_tradnl" sz="4000" b="1" i="1" dirty="0" smtClean="0">
                <a:latin typeface="Times New Roman" pitchFamily="18" charset="0"/>
                <a:cs typeface="Times New Roman" pitchFamily="18" charset="0"/>
              </a:rPr>
              <a:t>Witnesses </a:t>
            </a:r>
            <a:r>
              <a:rPr lang="es-ES_tradnl" sz="4000" b="1" i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s-ES_tradnl" sz="4000" b="1" i="1" dirty="0" smtClean="0">
                <a:latin typeface="Times New Roman" pitchFamily="18" charset="0"/>
                <a:cs typeface="Times New Roman" pitchFamily="18" charset="0"/>
              </a:rPr>
              <a:t>History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357158" y="5929330"/>
            <a:ext cx="8348603" cy="108644"/>
            <a:chOff x="2643188" y="1071563"/>
            <a:chExt cx="6357937" cy="71437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2643188" y="1071563"/>
              <a:ext cx="6357937" cy="0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2643188" y="1143000"/>
              <a:ext cx="6357937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Рисунок 10" descr="БРЕСТ-БУКЛЕТ 014.jpg"/>
          <p:cNvPicPr>
            <a:picLocks noChangeAspect="1"/>
          </p:cNvPicPr>
          <p:nvPr/>
        </p:nvPicPr>
        <p:blipFill>
          <a:blip r:embed="rId2" cstate="print"/>
          <a:srcRect t="19952" b="19952"/>
          <a:stretch>
            <a:fillRect/>
          </a:stretch>
        </p:blipFill>
        <p:spPr>
          <a:xfrm>
            <a:off x="3857620" y="642918"/>
            <a:ext cx="4857784" cy="234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Хаты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714488"/>
            <a:ext cx="3214710" cy="211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6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357562"/>
            <a:ext cx="3429024" cy="225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643438" y="3857628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Brest Fortress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Memorial Complex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Khatyn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_tradnl" sz="2400" b="1" i="1" dirty="0">
                <a:latin typeface="Times New Roman" pitchFamily="18" charset="0"/>
                <a:cs typeface="Times New Roman" pitchFamily="18" charset="0"/>
              </a:rPr>
              <a:t>» Memorial </a:t>
            </a:r>
            <a:r>
              <a:rPr lang="es-ES_tradnl" sz="2400" b="1" i="1" dirty="0" smtClean="0"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2400" b="1" i="1" dirty="0" smtClean="0">
                <a:latin typeface="Times New Roman" pitchFamily="18" charset="0"/>
                <a:cs typeface="Times New Roman" pitchFamily="18" charset="0"/>
              </a:rPr>
              <a:t>«Krasny Bereg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s-ES_tradnl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keep the memory of the events of the Great Patriotic War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34" descr="logo_BELARUS_engli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>
            <a:fillRect/>
          </a:stretch>
        </p:blipFill>
        <p:spPr bwMode="auto">
          <a:xfrm>
            <a:off x="214282" y="260648"/>
            <a:ext cx="2952518" cy="120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5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31837"/>
            <a:ext cx="8424936" cy="5613113"/>
          </a:xfrm>
        </p:spPr>
      </p:pic>
    </p:spTree>
    <p:extLst>
      <p:ext uri="{BB962C8B-B14F-4D97-AF65-F5344CB8AC3E}">
        <p14:creationId xmlns:p14="http://schemas.microsoft.com/office/powerpoint/2010/main" val="21177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21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8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1700" r="13666" b="5642"/>
          <a:stretch/>
        </p:blipFill>
        <p:spPr bwMode="auto">
          <a:xfrm>
            <a:off x="-19882" y="11736"/>
            <a:ext cx="9163882" cy="693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3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2180" r="13807" b="6597"/>
          <a:stretch/>
        </p:blipFill>
        <p:spPr bwMode="auto">
          <a:xfrm>
            <a:off x="-13772" y="-1"/>
            <a:ext cx="923494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164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701" r="14086" b="5642"/>
          <a:stretch/>
        </p:blipFill>
        <p:spPr bwMode="auto">
          <a:xfrm>
            <a:off x="0" y="-1"/>
            <a:ext cx="9144000" cy="689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1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40" r="13806" b="6119"/>
          <a:stretch/>
        </p:blipFill>
        <p:spPr bwMode="auto">
          <a:xfrm>
            <a:off x="-1" y="9914"/>
            <a:ext cx="9213789" cy="684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16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1940" r="13806" b="6119"/>
          <a:stretch/>
        </p:blipFill>
        <p:spPr bwMode="auto">
          <a:xfrm>
            <a:off x="-16630" y="0"/>
            <a:ext cx="9160630" cy="687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049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700" r="13946" b="5642"/>
          <a:stretch/>
        </p:blipFill>
        <p:spPr bwMode="auto">
          <a:xfrm>
            <a:off x="-16506" y="0"/>
            <a:ext cx="9160506" cy="687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389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28596" y="5072074"/>
            <a:ext cx="8348603" cy="108644"/>
            <a:chOff x="2643188" y="1071563"/>
            <a:chExt cx="6357937" cy="71437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2643188" y="1071563"/>
              <a:ext cx="6357937" cy="0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2643188" y="1143000"/>
              <a:ext cx="6357937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683568" y="5286388"/>
            <a:ext cx="82461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minsk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tourism.by 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Information Tourist Center 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Minsk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 website</a:t>
            </a: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4119" r="7639" b="21250"/>
          <a:stretch/>
        </p:blipFill>
        <p:spPr bwMode="auto">
          <a:xfrm>
            <a:off x="424769" y="764704"/>
            <a:ext cx="8352430" cy="369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95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C:\Documents and Settings\olya\Рабочий стол\fgjfgj.bmp"/>
          <p:cNvPicPr>
            <a:picLocks noChangeAspect="1" noChangeArrowheads="1"/>
          </p:cNvPicPr>
          <p:nvPr/>
        </p:nvPicPr>
        <p:blipFill>
          <a:blip r:embed="rId2" cstate="print"/>
          <a:srcRect t="8358" r="1468" b="23896"/>
          <a:stretch>
            <a:fillRect/>
          </a:stretch>
        </p:blipFill>
        <p:spPr bwMode="auto">
          <a:xfrm>
            <a:off x="714348" y="571480"/>
            <a:ext cx="7726138" cy="42496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5286388"/>
            <a:ext cx="64294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www.belarustourism.by 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pecialized website about tourism and recreation in Belarus</a:t>
            </a: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28596" y="5072074"/>
            <a:ext cx="8348603" cy="108644"/>
            <a:chOff x="2643188" y="1071563"/>
            <a:chExt cx="6357937" cy="71437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643188" y="1071563"/>
              <a:ext cx="6357937" cy="0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643188" y="1143000"/>
              <a:ext cx="6357937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34" descr="logo_BELARUS_engli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>
            <a:fillRect/>
          </a:stretch>
        </p:blipFill>
        <p:spPr bwMode="auto">
          <a:xfrm>
            <a:off x="409117" y="5437843"/>
            <a:ext cx="2952518" cy="120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580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700" r="14334" b="6119"/>
          <a:stretch/>
        </p:blipFill>
        <p:spPr bwMode="auto">
          <a:xfrm>
            <a:off x="0" y="1464"/>
            <a:ext cx="9144000" cy="68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0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5566631"/>
          </a:xfrm>
        </p:spPr>
      </p:pic>
    </p:spTree>
    <p:extLst>
      <p:ext uri="{BB962C8B-B14F-4D97-AF65-F5344CB8AC3E}">
        <p14:creationId xmlns:p14="http://schemas.microsoft.com/office/powerpoint/2010/main" val="3496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700" r="13807" b="6119"/>
          <a:stretch/>
        </p:blipFill>
        <p:spPr bwMode="auto">
          <a:xfrm>
            <a:off x="-27420" y="-1"/>
            <a:ext cx="9171420" cy="685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940" r="13806" b="6358"/>
          <a:stretch/>
        </p:blipFill>
        <p:spPr bwMode="auto">
          <a:xfrm>
            <a:off x="-1" y="-11790"/>
            <a:ext cx="9249171" cy="68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8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14358" r="5085" b="4744"/>
          <a:stretch/>
        </p:blipFill>
        <p:spPr bwMode="auto">
          <a:xfrm>
            <a:off x="-17810" y="332656"/>
            <a:ext cx="9161810" cy="462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28596" y="5072074"/>
            <a:ext cx="8348603" cy="108644"/>
            <a:chOff x="2643188" y="1071563"/>
            <a:chExt cx="6357937" cy="71437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2643188" y="1071563"/>
              <a:ext cx="6357937" cy="0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643188" y="1143000"/>
              <a:ext cx="6357937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/>
          <p:cNvSpPr/>
          <p:nvPr/>
        </p:nvSpPr>
        <p:spPr>
          <a:xfrm>
            <a:off x="683568" y="5286388"/>
            <a:ext cx="82461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icehockey-2014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i="1" dirty="0" err="1" smtClean="0">
                <a:latin typeface="Times New Roman" pitchFamily="18" charset="0"/>
                <a:cs typeface="Times New Roman" pitchFamily="18" charset="0"/>
              </a:rPr>
              <a:t>CentreKurort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 website</a:t>
            </a: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0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85750" y="4387850"/>
            <a:ext cx="8501063" cy="1470025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International Ticket Operator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TICKETPRO in Belarus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Рисунок 4" descr="Untitled-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809875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0285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3009" r="5886" b="2985"/>
          <a:stretch/>
        </p:blipFill>
        <p:spPr>
          <a:xfrm>
            <a:off x="5192383" y="620688"/>
            <a:ext cx="3739487" cy="5691116"/>
          </a:xfrm>
        </p:spPr>
      </p:pic>
      <p:sp>
        <p:nvSpPr>
          <p:cNvPr id="2" name="Прямоугольник 1"/>
          <p:cNvSpPr/>
          <p:nvPr/>
        </p:nvSpPr>
        <p:spPr>
          <a:xfrm>
            <a:off x="4163" y="4728163"/>
            <a:ext cx="5346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mbria" pitchFamily="18" charset="0"/>
              </a:rPr>
              <a:t>Ticket prices will vary </a:t>
            </a:r>
            <a:r>
              <a:rPr lang="en-US" sz="2400" dirty="0" smtClean="0">
                <a:latin typeface="Cambria" pitchFamily="18" charset="0"/>
              </a:rPr>
              <a:t>from</a:t>
            </a:r>
          </a:p>
          <a:p>
            <a:r>
              <a:rPr lang="en-US" sz="2400" b="1" dirty="0" smtClean="0">
                <a:latin typeface="Cambria" pitchFamily="18" charset="0"/>
              </a:rPr>
              <a:t>10 euro </a:t>
            </a:r>
            <a:r>
              <a:rPr lang="en-US" sz="2400" dirty="0">
                <a:latin typeface="Cambria" pitchFamily="18" charset="0"/>
              </a:rPr>
              <a:t>(</a:t>
            </a:r>
            <a:r>
              <a:rPr lang="en-US" sz="2400" dirty="0" smtClean="0">
                <a:latin typeface="Cambria" pitchFamily="18" charset="0"/>
              </a:rPr>
              <a:t>qualifying games) </a:t>
            </a:r>
            <a:r>
              <a:rPr lang="en-US" sz="2400" dirty="0">
                <a:latin typeface="Cambria" pitchFamily="18" charset="0"/>
              </a:rPr>
              <a:t>to </a:t>
            </a:r>
            <a:endParaRPr lang="en-US" sz="2400" dirty="0" smtClean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300 euro </a:t>
            </a:r>
            <a:r>
              <a:rPr lang="en-US" sz="2400" dirty="0">
                <a:latin typeface="Cambria" pitchFamily="18" charset="0"/>
              </a:rPr>
              <a:t>(semifinals and finals).</a:t>
            </a:r>
            <a:endParaRPr lang="ru-RU" sz="2400" dirty="0">
              <a:latin typeface="Cambria" pitchFamily="18" charset="0"/>
            </a:endParaRPr>
          </a:p>
        </p:txBody>
      </p:sp>
      <p:pic>
        <p:nvPicPr>
          <p:cNvPr id="29700" name="Picture 4" descr="http://wishni.by/uploads/posts/2011-09/1315441469_ticket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8872" b="34168"/>
          <a:stretch/>
        </p:blipFill>
        <p:spPr bwMode="auto">
          <a:xfrm>
            <a:off x="0" y="1412776"/>
            <a:ext cx="5239312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4320480" cy="42862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Ticket </a:t>
            </a:r>
            <a:r>
              <a:rPr lang="en-US" sz="2800" dirty="0" smtClean="0">
                <a:latin typeface="+mn-lt"/>
              </a:rPr>
              <a:t>Sales Schedule</a:t>
            </a:r>
            <a:endParaRPr lang="ru-RU" sz="2800" dirty="0">
              <a:latin typeface="+mn-lt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403458"/>
              </p:ext>
            </p:extLst>
          </p:nvPr>
        </p:nvGraphicFramePr>
        <p:xfrm>
          <a:off x="323528" y="1196752"/>
          <a:ext cx="8535321" cy="5468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285"/>
                <a:gridCol w="844551"/>
                <a:gridCol w="774217"/>
                <a:gridCol w="735804"/>
                <a:gridCol w="882964"/>
                <a:gridCol w="809384"/>
                <a:gridCol w="699016"/>
                <a:gridCol w="846174"/>
                <a:gridCol w="846174"/>
                <a:gridCol w="919752"/>
              </a:tblGrid>
              <a:tr h="3379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05</a:t>
                      </a:r>
                      <a:endParaRPr lang="ru-RU" dirty="0"/>
                    </a:p>
                  </a:txBody>
                  <a:tcPr/>
                </a:tc>
              </a:tr>
              <a:tr h="3379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87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Event</a:t>
                      </a:r>
                      <a:r>
                        <a:rPr lang="en-US" sz="1400" b="1" baseline="0" dirty="0" smtClean="0"/>
                        <a:t> Tickets</a:t>
                      </a:r>
                      <a:endParaRPr lang="ru-RU" sz="1400" b="1" dirty="0" smtClean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 01.09.2013 </a:t>
                      </a:r>
                      <a:r>
                        <a:rPr lang="en-US" sz="2000" dirty="0" smtClean="0"/>
                        <a:t>-</a:t>
                      </a:r>
                      <a:r>
                        <a:rPr lang="ru-RU" sz="2000" baseline="0" dirty="0" smtClean="0"/>
                        <a:t> 01.05.2014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6759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Group Round</a:t>
                      </a:r>
                      <a:r>
                        <a:rPr lang="en-US" sz="1400" b="1" baseline="0" dirty="0" smtClean="0"/>
                        <a:t> Tickets</a:t>
                      </a:r>
                      <a:endParaRPr lang="ru-RU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 01.10.2013 </a:t>
                      </a:r>
                      <a:r>
                        <a:rPr lang="en-US" sz="2000" dirty="0" smtClean="0"/>
                        <a:t>-</a:t>
                      </a:r>
                      <a:r>
                        <a:rPr lang="ru-RU" sz="2000" baseline="0" dirty="0" smtClean="0"/>
                        <a:t> 01.05.2014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66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Day Tickets</a:t>
                      </a:r>
                      <a:r>
                        <a:rPr lang="en-US" sz="1400" b="1" baseline="0" dirty="0" smtClean="0"/>
                        <a:t> BY</a:t>
                      </a:r>
                      <a:r>
                        <a:rPr lang="ru-RU" sz="1400" b="1" baseline="0" dirty="0" smtClean="0"/>
                        <a:t>*</a:t>
                      </a:r>
                      <a:endParaRPr lang="ru-RU" sz="1400" b="1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/>
                        <a:t> 01.10.2013 </a:t>
                      </a:r>
                      <a:r>
                        <a:rPr lang="en-US" sz="2000" baseline="0" dirty="0" smtClean="0"/>
                        <a:t>-</a:t>
                      </a:r>
                      <a:r>
                        <a:rPr lang="ru-RU" sz="2000" baseline="0" dirty="0" smtClean="0"/>
                        <a:t> 01.05.2014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6759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Final Round Tickets</a:t>
                      </a:r>
                      <a:endParaRPr lang="ru-RU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/>
                        <a:t> 01.11.2013 </a:t>
                      </a:r>
                      <a:r>
                        <a:rPr lang="en-US" sz="2000" baseline="0" dirty="0" smtClean="0"/>
                        <a:t>- the 12th day of the tournament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66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Final</a:t>
                      </a:r>
                      <a:r>
                        <a:rPr lang="en-US" sz="1400" b="1" baseline="0" dirty="0" smtClean="0"/>
                        <a:t> Game Tickets</a:t>
                      </a:r>
                      <a:endParaRPr lang="ru-RU" sz="1400" b="1" dirty="0" smtClean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/>
                        <a:t> 01.12.2013</a:t>
                      </a:r>
                      <a:r>
                        <a:rPr lang="en-US" sz="2000" baseline="0" dirty="0" smtClean="0"/>
                        <a:t> - the 17th day of the tournament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</a:tr>
              <a:tr h="47878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Day</a:t>
                      </a:r>
                    </a:p>
                    <a:p>
                      <a:pPr algn="ctr"/>
                      <a:r>
                        <a:rPr lang="en-US" sz="1400" b="1" dirty="0" smtClean="0"/>
                        <a:t>Tickets</a:t>
                      </a:r>
                      <a:endParaRPr lang="ru-RU" sz="1400" b="1" dirty="0" smtClean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 01.01.2014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en-US" sz="2000" baseline="0" dirty="0" smtClean="0"/>
                        <a:t> - the 17th day of the tournament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6759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Single</a:t>
                      </a:r>
                    </a:p>
                    <a:p>
                      <a:pPr algn="ctr"/>
                      <a:r>
                        <a:rPr lang="en-US" sz="1400" b="1" dirty="0" smtClean="0"/>
                        <a:t>Game</a:t>
                      </a:r>
                    </a:p>
                    <a:p>
                      <a:pPr algn="ctr"/>
                      <a:r>
                        <a:rPr lang="en-US" sz="1400" b="1" dirty="0" smtClean="0"/>
                        <a:t>Tickets</a:t>
                      </a:r>
                      <a:endParaRPr lang="ru-RU" sz="1400" b="1" dirty="0" smtClean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/>
                        <a:t>01.02.2014 </a:t>
                      </a:r>
                      <a:r>
                        <a:rPr lang="en-US" sz="2000" baseline="0" dirty="0" smtClean="0"/>
                        <a:t>- the 17th day of the tournament</a:t>
                      </a:r>
                      <a:endParaRPr lang="ru-RU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0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940" r="13807" b="6120"/>
          <a:stretch/>
        </p:blipFill>
        <p:spPr bwMode="auto">
          <a:xfrm>
            <a:off x="-1" y="-24920"/>
            <a:ext cx="9184208" cy="688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6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396430" cy="5976664"/>
          </a:xfrm>
        </p:spPr>
      </p:pic>
      <p:sp>
        <p:nvSpPr>
          <p:cNvPr id="2" name="Прямоугольник 1"/>
          <p:cNvSpPr/>
          <p:nvPr/>
        </p:nvSpPr>
        <p:spPr>
          <a:xfrm>
            <a:off x="395536" y="616530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minsk2014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40" r="14366" b="7314"/>
          <a:stretch/>
        </p:blipFill>
        <p:spPr bwMode="auto">
          <a:xfrm>
            <a:off x="-132348" y="0"/>
            <a:ext cx="92763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7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15677" cy="5976664"/>
          </a:xfrm>
        </p:spPr>
      </p:pic>
    </p:spTree>
    <p:extLst>
      <p:ext uri="{BB962C8B-B14F-4D97-AF65-F5344CB8AC3E}">
        <p14:creationId xmlns:p14="http://schemas.microsoft.com/office/powerpoint/2010/main" val="1576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18750" t="20358" r="19140" b="21631"/>
          <a:stretch>
            <a:fillRect/>
          </a:stretch>
        </p:blipFill>
        <p:spPr bwMode="auto">
          <a:xfrm>
            <a:off x="-1" y="1"/>
            <a:ext cx="917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05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85087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659" y="3067174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mbria" pitchFamily="18" charset="0"/>
              </a:rPr>
              <a:t>Group</a:t>
            </a:r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>
                <a:latin typeface="Cambria" pitchFamily="18" charset="0"/>
              </a:rPr>
              <a:t>"А": </a:t>
            </a:r>
            <a:endParaRPr lang="ru-RU" sz="2400" dirty="0">
              <a:latin typeface="Cambria" pitchFamily="18" charset="0"/>
            </a:endParaRPr>
          </a:p>
          <a:p>
            <a:r>
              <a:rPr lang="en-US" sz="2400" dirty="0" smtClean="0">
                <a:latin typeface="Cambria" pitchFamily="18" charset="0"/>
              </a:rPr>
              <a:t>Sweden</a:t>
            </a:r>
            <a:r>
              <a:rPr lang="ru-RU" sz="2400" dirty="0" smtClean="0">
                <a:latin typeface="Cambria" pitchFamily="18" charset="0"/>
              </a:rPr>
              <a:t> (№1</a:t>
            </a:r>
            <a:r>
              <a:rPr lang="en-US" sz="2400" dirty="0" smtClean="0">
                <a:latin typeface="Cambria" pitchFamily="18" charset="0"/>
              </a:rPr>
              <a:t> in</a:t>
            </a:r>
            <a:r>
              <a:rPr lang="de-DE" sz="2400" dirty="0" smtClean="0">
                <a:latin typeface="Cambria" pitchFamily="18" charset="0"/>
              </a:rPr>
              <a:t> IIHF World Ranking</a:t>
            </a:r>
            <a:r>
              <a:rPr lang="ru-RU" sz="2400" dirty="0" smtClean="0">
                <a:latin typeface="Cambria" pitchFamily="18" charset="0"/>
              </a:rPr>
              <a:t>), </a:t>
            </a:r>
            <a:r>
              <a:rPr lang="en-US" sz="2400" dirty="0" smtClean="0">
                <a:latin typeface="Cambria" pitchFamily="18" charset="0"/>
              </a:rPr>
              <a:t>Czech Republic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(4), </a:t>
            </a:r>
            <a:r>
              <a:rPr lang="en-US" sz="2400" dirty="0" smtClean="0">
                <a:latin typeface="Cambria" pitchFamily="18" charset="0"/>
              </a:rPr>
              <a:t>Canada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(5), </a:t>
            </a:r>
            <a:r>
              <a:rPr lang="en-US" sz="2400" dirty="0" smtClean="0">
                <a:latin typeface="Cambria" pitchFamily="18" charset="0"/>
              </a:rPr>
              <a:t>Slovakia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(8), </a:t>
            </a:r>
            <a:r>
              <a:rPr lang="en-US" sz="2400" dirty="0" smtClean="0">
                <a:latin typeface="Cambria" pitchFamily="18" charset="0"/>
              </a:rPr>
              <a:t>Norway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(9), </a:t>
            </a:r>
            <a:r>
              <a:rPr lang="en-US" sz="2400" dirty="0" smtClean="0">
                <a:latin typeface="Cambria" pitchFamily="18" charset="0"/>
              </a:rPr>
              <a:t>Denmark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(12), </a:t>
            </a:r>
            <a:r>
              <a:rPr lang="en-US" sz="2400" dirty="0" smtClean="0">
                <a:latin typeface="Cambria" pitchFamily="18" charset="0"/>
              </a:rPr>
              <a:t>France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(13), </a:t>
            </a:r>
            <a:r>
              <a:rPr lang="en-US" sz="2400" dirty="0" smtClean="0">
                <a:latin typeface="Cambria" pitchFamily="18" charset="0"/>
              </a:rPr>
              <a:t>Italy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(18</a:t>
            </a:r>
            <a:r>
              <a:rPr lang="ru-RU" sz="2400" dirty="0" smtClean="0">
                <a:latin typeface="Cambria" pitchFamily="18" charset="0"/>
              </a:rPr>
              <a:t>).</a:t>
            </a:r>
          </a:p>
          <a:p>
            <a:endParaRPr lang="ru-RU" sz="2400" dirty="0">
              <a:latin typeface="Cambria" pitchFamily="18" charset="0"/>
            </a:endParaRPr>
          </a:p>
          <a:p>
            <a:r>
              <a:rPr lang="en-US" sz="2400" b="1" dirty="0" smtClean="0">
                <a:latin typeface="Cambria" pitchFamily="18" charset="0"/>
              </a:rPr>
              <a:t>Group</a:t>
            </a:r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>
                <a:latin typeface="Cambria" pitchFamily="18" charset="0"/>
              </a:rPr>
              <a:t>"В": </a:t>
            </a:r>
          </a:p>
          <a:p>
            <a:r>
              <a:rPr lang="en-US" sz="2400" dirty="0" smtClean="0">
                <a:latin typeface="Cambria" pitchFamily="18" charset="0"/>
              </a:rPr>
              <a:t>Finland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(2), </a:t>
            </a:r>
            <a:r>
              <a:rPr lang="en-US" sz="2400" dirty="0" smtClean="0">
                <a:latin typeface="Cambria" pitchFamily="18" charset="0"/>
              </a:rPr>
              <a:t>Russia</a:t>
            </a:r>
            <a:r>
              <a:rPr lang="ru-RU" sz="2400" dirty="0" smtClean="0">
                <a:latin typeface="Cambria" pitchFamily="18" charset="0"/>
              </a:rPr>
              <a:t>(3</a:t>
            </a:r>
            <a:r>
              <a:rPr lang="ru-RU" sz="2400" dirty="0">
                <a:latin typeface="Cambria" pitchFamily="18" charset="0"/>
              </a:rPr>
              <a:t>), </a:t>
            </a:r>
            <a:r>
              <a:rPr lang="en-US" sz="2400" dirty="0" smtClean="0">
                <a:latin typeface="Cambria" pitchFamily="18" charset="0"/>
              </a:rPr>
              <a:t>USA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(6), </a:t>
            </a:r>
            <a:r>
              <a:rPr lang="en-US" sz="2400" dirty="0" smtClean="0">
                <a:latin typeface="Cambria" pitchFamily="18" charset="0"/>
              </a:rPr>
              <a:t>Switzerland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(7), </a:t>
            </a:r>
            <a:r>
              <a:rPr lang="en-US" sz="2400" dirty="0" smtClean="0">
                <a:latin typeface="Cambria" pitchFamily="18" charset="0"/>
              </a:rPr>
              <a:t>Germany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(10), </a:t>
            </a:r>
            <a:r>
              <a:rPr lang="en-US" sz="2400" dirty="0" smtClean="0">
                <a:latin typeface="Cambria" pitchFamily="18" charset="0"/>
              </a:rPr>
              <a:t>Latvia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(11), </a:t>
            </a:r>
            <a:r>
              <a:rPr lang="en-US" sz="2400" dirty="0" smtClean="0">
                <a:latin typeface="Cambria" pitchFamily="18" charset="0"/>
              </a:rPr>
              <a:t>Belarus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(14), </a:t>
            </a:r>
            <a:r>
              <a:rPr lang="en-US" sz="2400" dirty="0" smtClean="0">
                <a:latin typeface="Cambria" pitchFamily="18" charset="0"/>
              </a:rPr>
              <a:t>Kazakhstan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(16). </a:t>
            </a:r>
          </a:p>
          <a:p>
            <a:endParaRPr lang="ru-RU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2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19029" t="20511" r="19130" b="21618"/>
          <a:stretch>
            <a:fillRect/>
          </a:stretch>
        </p:blipFill>
        <p:spPr bwMode="auto">
          <a:xfrm>
            <a:off x="0" y="0"/>
            <a:ext cx="91608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27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1369</TotalTime>
  <Words>281</Words>
  <Application>Microsoft Office PowerPoint</Application>
  <PresentationFormat>Экран (4:3)</PresentationFormat>
  <Paragraphs>70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58</vt:i4>
      </vt:variant>
    </vt:vector>
  </HeadingPairs>
  <TitlesOfParts>
    <vt:vector size="62" baseType="lpstr">
      <vt:lpstr>Тема Office</vt:lpstr>
      <vt:lpstr>Поток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International Ticket Operator TICKETPRO in Belarus</vt:lpstr>
      <vt:lpstr>Презентация PowerPoint</vt:lpstr>
      <vt:lpstr>Ticket Sales Schedule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asus_one</dc:creator>
  <cp:lastModifiedBy>Diplomat8</cp:lastModifiedBy>
  <cp:revision>148</cp:revision>
  <dcterms:created xsi:type="dcterms:W3CDTF">2013-05-06T05:33:47Z</dcterms:created>
  <dcterms:modified xsi:type="dcterms:W3CDTF">2013-07-12T13:42:49Z</dcterms:modified>
</cp:coreProperties>
</file>